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</p:sldMasterIdLst>
  <p:notesMasterIdLst>
    <p:notesMasterId r:id="rId16"/>
  </p:notesMasterIdLst>
  <p:handoutMasterIdLst>
    <p:handoutMasterId r:id="rId17"/>
  </p:handoutMasterIdLst>
  <p:sldIdLst>
    <p:sldId id="447" r:id="rId3"/>
    <p:sldId id="593" r:id="rId4"/>
    <p:sldId id="594" r:id="rId5"/>
    <p:sldId id="595" r:id="rId6"/>
    <p:sldId id="597" r:id="rId7"/>
    <p:sldId id="598" r:id="rId8"/>
    <p:sldId id="599" r:id="rId9"/>
    <p:sldId id="596" r:id="rId10"/>
    <p:sldId id="600" r:id="rId11"/>
    <p:sldId id="602" r:id="rId12"/>
    <p:sldId id="603" r:id="rId13"/>
    <p:sldId id="604" r:id="rId14"/>
    <p:sldId id="60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sar A. Cancho" initials="CAC" lastIdx="2" clrIdx="0">
    <p:extLst/>
  </p:cmAuthor>
  <p:cmAuthor id="2" name="Julianna Flanagan" initials="JF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595959"/>
    <a:srgbClr val="0551AE"/>
    <a:srgbClr val="5B9BD5"/>
    <a:srgbClr val="05514A"/>
    <a:srgbClr val="7030A4"/>
    <a:srgbClr val="5B9BE7"/>
    <a:srgbClr val="0082AB"/>
    <a:srgbClr val="00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2" autoAdjust="0"/>
    <p:restoredTop sz="88232" autoAdjust="0"/>
  </p:normalViewPr>
  <p:slideViewPr>
    <p:cSldViewPr>
      <p:cViewPr varScale="1">
        <p:scale>
          <a:sx n="137" d="100"/>
          <a:sy n="137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3870"/>
    </p:cViewPr>
  </p:sorterViewPr>
  <p:notesViewPr>
    <p:cSldViewPr>
      <p:cViewPr varScale="1">
        <p:scale>
          <a:sx n="71" d="100"/>
          <a:sy n="71" d="100"/>
        </p:scale>
        <p:origin x="313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EFA30-3FD1-4809-8561-D45E80AB06AC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EE77A-08BA-4B6F-AEB3-DDAE6376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47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1D56-4171-49BB-A035-ABEEB6969210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9B16F-4938-4681-8899-4BD412DDB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9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8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08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9B16F-4938-4681-8899-4BD412DDBC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1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6858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05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05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A8E48989-3616-47CC-A4E3-7B8F52EA802B}" type="datetime1">
              <a:rPr lang="en-US" smtClean="0"/>
              <a:t>9/1/17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2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6"/>
            <a:ext cx="8410104" cy="983693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5" y="1788583"/>
            <a:ext cx="4133273" cy="4399780"/>
          </a:xfrm>
        </p:spPr>
        <p:txBody>
          <a:bodyPr lIns="182880" rIns="182880" anchor="ctr"/>
          <a:lstStyle>
            <a:lvl1pPr marL="0" marR="0" indent="0" algn="l" defTabSz="685800" rtl="0" eaLnBrk="0" fontAlgn="base" latinLnBrk="0" hangingPunct="0">
              <a:lnSpc>
                <a:spcPct val="130000"/>
              </a:lnSpc>
              <a:spcBef>
                <a:spcPts val="135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200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11"/>
            <a:ext cx="4133088" cy="4402163"/>
          </a:xfrm>
        </p:spPr>
        <p:txBody>
          <a:bodyPr lIns="182880" rIns="182880" anchor="ctr"/>
          <a:lstStyle>
            <a:lvl1pPr marL="0" marR="0" indent="0" algn="l" defTabSz="685800" rtl="0" eaLnBrk="0" fontAlgn="base" latinLnBrk="0" hangingPunct="0">
              <a:lnSpc>
                <a:spcPct val="130000"/>
              </a:lnSpc>
              <a:spcBef>
                <a:spcPts val="135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200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5" y="1429562"/>
            <a:ext cx="4133273" cy="264331"/>
          </a:xfrm>
        </p:spPr>
        <p:txBody>
          <a:bodyPr anchor="ctr">
            <a:normAutofit/>
          </a:bodyPr>
          <a:lstStyle>
            <a:lvl1pPr algn="ctr">
              <a:defRPr sz="1050" cap="all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41"/>
            <a:ext cx="4133088" cy="264331"/>
          </a:xfrm>
        </p:spPr>
        <p:txBody>
          <a:bodyPr anchor="ctr">
            <a:normAutofit/>
          </a:bodyPr>
          <a:lstStyle>
            <a:lvl1pPr algn="ctr">
              <a:defRPr sz="1050" cap="all">
                <a:solidFill>
                  <a:srgbClr val="595959"/>
                </a:solidFill>
              </a:defRPr>
            </a:lvl1pPr>
            <a:lvl2pPr>
              <a:defRPr sz="1200">
                <a:solidFill>
                  <a:srgbClr val="595959"/>
                </a:solidFill>
              </a:defRPr>
            </a:lvl2pPr>
            <a:lvl3pPr>
              <a:defRPr sz="1200">
                <a:solidFill>
                  <a:srgbClr val="595959"/>
                </a:solidFill>
              </a:defRPr>
            </a:lvl3pPr>
            <a:lvl4pPr>
              <a:defRPr sz="1200">
                <a:solidFill>
                  <a:srgbClr val="595959"/>
                </a:solidFill>
              </a:defRPr>
            </a:lvl4pPr>
            <a:lvl5pPr>
              <a:defRPr sz="1200">
                <a:solidFill>
                  <a:srgbClr val="595959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81AB9FEB-FC5C-4C79-912A-5DC2A2B7D3E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4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5" y="346364"/>
            <a:ext cx="3145592" cy="5784272"/>
          </a:xfrm>
        </p:spPr>
        <p:txBody>
          <a:bodyPr anchor="ctr"/>
          <a:lstStyle>
            <a:lvl1pPr>
              <a:defRPr sz="24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346366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defRPr sz="165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buNone/>
              <a:defRPr sz="15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3716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341186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61D154-B7BD-4E07-8CBF-E730DB33A91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33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5" y="346364"/>
            <a:ext cx="3145592" cy="5784272"/>
          </a:xfrm>
        </p:spPr>
        <p:txBody>
          <a:bodyPr anchor="ctr"/>
          <a:lstStyle>
            <a:lvl1pPr>
              <a:defRPr sz="24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346366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defRPr sz="165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1650"/>
              </a:spcAft>
              <a:buNone/>
              <a:defRPr sz="15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37160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341186" indent="0">
              <a:lnSpc>
                <a:spcPct val="130000"/>
              </a:lnSpc>
              <a:buNone/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3DCC5E-466E-4E65-8135-6F20E2DCAEF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34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/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4" name="Line 1086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5" name="Line 1087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6" name="Rectangle 1088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7" name="Rectangle 1089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8" name="Freeform 1098"/>
          <p:cNvSpPr>
            <a:spLocks/>
          </p:cNvSpPr>
          <p:nvPr/>
        </p:nvSpPr>
        <p:spPr bwMode="auto">
          <a:xfrm>
            <a:off x="487364" y="617540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9" name="Freeform 1115"/>
          <p:cNvSpPr>
            <a:spLocks/>
          </p:cNvSpPr>
          <p:nvPr/>
        </p:nvSpPr>
        <p:spPr bwMode="auto">
          <a:xfrm>
            <a:off x="458789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0" name="Freeform 1120"/>
          <p:cNvSpPr>
            <a:spLocks/>
          </p:cNvSpPr>
          <p:nvPr/>
        </p:nvSpPr>
        <p:spPr bwMode="auto">
          <a:xfrm>
            <a:off x="458789" y="463552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1" name="Freeform 1134"/>
          <p:cNvSpPr>
            <a:spLocks/>
          </p:cNvSpPr>
          <p:nvPr/>
        </p:nvSpPr>
        <p:spPr bwMode="auto">
          <a:xfrm>
            <a:off x="703264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" name="Freeform 1141"/>
          <p:cNvSpPr>
            <a:spLocks/>
          </p:cNvSpPr>
          <p:nvPr/>
        </p:nvSpPr>
        <p:spPr bwMode="auto">
          <a:xfrm>
            <a:off x="706439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3" name="Freeform 1148"/>
          <p:cNvSpPr>
            <a:spLocks/>
          </p:cNvSpPr>
          <p:nvPr/>
        </p:nvSpPr>
        <p:spPr bwMode="auto">
          <a:xfrm>
            <a:off x="693739" y="460376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4" name="Freeform 1150"/>
          <p:cNvSpPr>
            <a:spLocks/>
          </p:cNvSpPr>
          <p:nvPr/>
        </p:nvSpPr>
        <p:spPr bwMode="auto">
          <a:xfrm>
            <a:off x="684214" y="4476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5" name="Freeform 1152"/>
          <p:cNvSpPr>
            <a:spLocks/>
          </p:cNvSpPr>
          <p:nvPr/>
        </p:nvSpPr>
        <p:spPr bwMode="auto">
          <a:xfrm>
            <a:off x="684214" y="447677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6" name="Freeform 1154"/>
          <p:cNvSpPr>
            <a:spLocks/>
          </p:cNvSpPr>
          <p:nvPr/>
        </p:nvSpPr>
        <p:spPr bwMode="auto">
          <a:xfrm>
            <a:off x="665164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7" name="Freeform 1156"/>
          <p:cNvSpPr>
            <a:spLocks/>
          </p:cNvSpPr>
          <p:nvPr/>
        </p:nvSpPr>
        <p:spPr bwMode="auto">
          <a:xfrm>
            <a:off x="665164" y="431801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8" name="Freeform 1163"/>
          <p:cNvSpPr>
            <a:spLocks/>
          </p:cNvSpPr>
          <p:nvPr/>
        </p:nvSpPr>
        <p:spPr bwMode="auto">
          <a:xfrm>
            <a:off x="611188" y="415927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9" name="Freeform 1172"/>
          <p:cNvSpPr>
            <a:spLocks/>
          </p:cNvSpPr>
          <p:nvPr/>
        </p:nvSpPr>
        <p:spPr bwMode="auto">
          <a:xfrm>
            <a:off x="582614" y="476252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0" name="Freeform 1177"/>
          <p:cNvSpPr>
            <a:spLocks/>
          </p:cNvSpPr>
          <p:nvPr/>
        </p:nvSpPr>
        <p:spPr bwMode="auto">
          <a:xfrm>
            <a:off x="557214" y="534990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1" name="Freeform 1180"/>
          <p:cNvSpPr>
            <a:spLocks/>
          </p:cNvSpPr>
          <p:nvPr/>
        </p:nvSpPr>
        <p:spPr bwMode="auto">
          <a:xfrm>
            <a:off x="560389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2" name="Line 1187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3" name="Line 1188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4" name="Freeform 1208"/>
          <p:cNvSpPr>
            <a:spLocks/>
          </p:cNvSpPr>
          <p:nvPr/>
        </p:nvSpPr>
        <p:spPr bwMode="auto">
          <a:xfrm>
            <a:off x="595313" y="55721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5" name="Freeform 1210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6" name="Freeform 1214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7" name="Rectangle 1215"/>
          <p:cNvSpPr>
            <a:spLocks noChangeArrowheads="1"/>
          </p:cNvSpPr>
          <p:nvPr/>
        </p:nvSpPr>
        <p:spPr bwMode="auto">
          <a:xfrm>
            <a:off x="595313" y="627065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98" name="Freeform 1217"/>
          <p:cNvSpPr>
            <a:spLocks/>
          </p:cNvSpPr>
          <p:nvPr/>
        </p:nvSpPr>
        <p:spPr bwMode="auto">
          <a:xfrm>
            <a:off x="595313" y="6270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9" name="Freeform 1219"/>
          <p:cNvSpPr>
            <a:spLocks/>
          </p:cNvSpPr>
          <p:nvPr/>
        </p:nvSpPr>
        <p:spPr bwMode="auto">
          <a:xfrm>
            <a:off x="731839" y="54134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0" name="Freeform 1221"/>
          <p:cNvSpPr>
            <a:spLocks/>
          </p:cNvSpPr>
          <p:nvPr/>
        </p:nvSpPr>
        <p:spPr bwMode="auto">
          <a:xfrm>
            <a:off x="731839" y="541340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1" name="Freeform 1234"/>
          <p:cNvSpPr>
            <a:spLocks/>
          </p:cNvSpPr>
          <p:nvPr/>
        </p:nvSpPr>
        <p:spPr bwMode="auto">
          <a:xfrm>
            <a:off x="722314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2" name="Line 1237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3" name="Line 1238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4" name="Freeform 1240"/>
          <p:cNvSpPr>
            <a:spLocks/>
          </p:cNvSpPr>
          <p:nvPr/>
        </p:nvSpPr>
        <p:spPr bwMode="auto">
          <a:xfrm>
            <a:off x="728663" y="541340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5" name="Freeform 1243"/>
          <p:cNvSpPr>
            <a:spLocks/>
          </p:cNvSpPr>
          <p:nvPr/>
        </p:nvSpPr>
        <p:spPr bwMode="auto">
          <a:xfrm>
            <a:off x="728664" y="53816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6" name="Freeform 1246"/>
          <p:cNvSpPr>
            <a:spLocks/>
          </p:cNvSpPr>
          <p:nvPr/>
        </p:nvSpPr>
        <p:spPr bwMode="auto">
          <a:xfrm>
            <a:off x="725489" y="54769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" name="Freeform 1250"/>
          <p:cNvSpPr>
            <a:spLocks/>
          </p:cNvSpPr>
          <p:nvPr/>
        </p:nvSpPr>
        <p:spPr bwMode="auto">
          <a:xfrm>
            <a:off x="731839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8" name="Freeform 1252"/>
          <p:cNvSpPr>
            <a:spLocks/>
          </p:cNvSpPr>
          <p:nvPr/>
        </p:nvSpPr>
        <p:spPr bwMode="auto">
          <a:xfrm>
            <a:off x="731839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9" name="Freeform 1255"/>
          <p:cNvSpPr>
            <a:spLocks/>
          </p:cNvSpPr>
          <p:nvPr/>
        </p:nvSpPr>
        <p:spPr bwMode="auto">
          <a:xfrm>
            <a:off x="712789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0" name="Rectangle 1256"/>
          <p:cNvSpPr>
            <a:spLocks noChangeArrowheads="1"/>
          </p:cNvSpPr>
          <p:nvPr/>
        </p:nvSpPr>
        <p:spPr bwMode="auto">
          <a:xfrm>
            <a:off x="722314" y="550865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11" name="Freeform 1258"/>
          <p:cNvSpPr>
            <a:spLocks/>
          </p:cNvSpPr>
          <p:nvPr/>
        </p:nvSpPr>
        <p:spPr bwMode="auto">
          <a:xfrm>
            <a:off x="722314" y="5508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2" name="Freeform 1266"/>
          <p:cNvSpPr>
            <a:spLocks/>
          </p:cNvSpPr>
          <p:nvPr/>
        </p:nvSpPr>
        <p:spPr bwMode="auto">
          <a:xfrm>
            <a:off x="728663" y="53499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3" name="Freeform 1269"/>
          <p:cNvSpPr>
            <a:spLocks/>
          </p:cNvSpPr>
          <p:nvPr/>
        </p:nvSpPr>
        <p:spPr bwMode="auto">
          <a:xfrm>
            <a:off x="728664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4" name="Line 1270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" name="Line 1271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6" name="Rectangle 1272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17" name="Rectangle 1273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18" name="Line 1274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9" name="Line 1275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0" name="Freeform 1277"/>
          <p:cNvSpPr>
            <a:spLocks/>
          </p:cNvSpPr>
          <p:nvPr/>
        </p:nvSpPr>
        <p:spPr bwMode="auto">
          <a:xfrm>
            <a:off x="728663" y="5238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1" name="Freeform 1287"/>
          <p:cNvSpPr>
            <a:spLocks/>
          </p:cNvSpPr>
          <p:nvPr/>
        </p:nvSpPr>
        <p:spPr bwMode="auto">
          <a:xfrm>
            <a:off x="719139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2" name="Freeform 1290"/>
          <p:cNvSpPr>
            <a:spLocks/>
          </p:cNvSpPr>
          <p:nvPr/>
        </p:nvSpPr>
        <p:spPr bwMode="auto">
          <a:xfrm>
            <a:off x="719139" y="517527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3" name="Rectangle 1335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4" name="Rectangle 1336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5" name="Rectangle 1337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6" name="Rectangle 1340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7" name="Rectangle 1341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8" name="Rectangle 1342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29" name="Rectangle 1343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30" name="Rectangle 1344"/>
          <p:cNvSpPr>
            <a:spLocks noChangeArrowheads="1"/>
          </p:cNvSpPr>
          <p:nvPr/>
        </p:nvSpPr>
        <p:spPr bwMode="auto">
          <a:xfrm>
            <a:off x="465139" y="485777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3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7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100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100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100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100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40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8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8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8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8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9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2" y="4049122"/>
            <a:ext cx="1187450" cy="492125"/>
          </a:xfrm>
        </p:spPr>
        <p:txBody>
          <a:bodyPr/>
          <a:lstStyle>
            <a:lvl1pPr algn="ctr">
              <a:defRPr sz="825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70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70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70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70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9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7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7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7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7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6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7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5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5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5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5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9" y="1697806"/>
            <a:ext cx="1187450" cy="492125"/>
          </a:xfrm>
        </p:spPr>
        <p:txBody>
          <a:bodyPr/>
          <a:lstStyle>
            <a:lvl1pPr algn="ctr">
              <a:defRPr sz="825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7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5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7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7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7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75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/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" name="Slide Number Placeholder 2"/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66845AAB-4DB9-42F4-A108-7D87CAD4F4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874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7" y="4064003"/>
            <a:ext cx="3978929" cy="1751263"/>
          </a:xfrm>
        </p:spPr>
        <p:txBody>
          <a:bodyPr/>
          <a:lstStyle>
            <a:lvl1pPr>
              <a:defRPr sz="225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8B1F43-10A5-4B23-8585-5BA925CDDD1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17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46514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7" y="3075216"/>
            <a:ext cx="3978929" cy="1950356"/>
          </a:xfrm>
        </p:spPr>
        <p:txBody>
          <a:bodyPr/>
          <a:lstStyle>
            <a:lvl1pPr>
              <a:defRPr sz="225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82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1" y="1132417"/>
            <a:ext cx="8445500" cy="5069416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006608AF-2C15-49C2-93CE-5637C58B065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73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1" y="1147233"/>
            <a:ext cx="4159249" cy="504825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4" y="1147233"/>
            <a:ext cx="4159249" cy="504825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22771D75-E362-484D-B121-7F87388403E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05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1" y="1147233"/>
            <a:ext cx="4159249" cy="504825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4" y="1147233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7" y="3723217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F1A9610B-1D91-420F-9AE7-0FBF4D4C660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62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4" y="1147233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7" y="3723217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4" y="1140883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7" y="3716867"/>
            <a:ext cx="4159249" cy="2461684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3CA0471D-D67B-4C4C-A66F-BE70D3C38C1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7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05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05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86C5F3F-467D-4222-BA30-89E8A6F088AE}" type="datetime1">
              <a:rPr lang="en-US" smtClean="0"/>
              <a:t>9/1/17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1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" name="Line 1087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6" name="Rectangle 1088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" name="Rectangle 1089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8" name="Freeform 1098"/>
          <p:cNvSpPr>
            <a:spLocks/>
          </p:cNvSpPr>
          <p:nvPr/>
        </p:nvSpPr>
        <p:spPr bwMode="auto">
          <a:xfrm>
            <a:off x="487364" y="617540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" name="Freeform 1115"/>
          <p:cNvSpPr>
            <a:spLocks/>
          </p:cNvSpPr>
          <p:nvPr/>
        </p:nvSpPr>
        <p:spPr bwMode="auto">
          <a:xfrm>
            <a:off x="458789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Freeform 1120"/>
          <p:cNvSpPr>
            <a:spLocks/>
          </p:cNvSpPr>
          <p:nvPr/>
        </p:nvSpPr>
        <p:spPr bwMode="auto">
          <a:xfrm>
            <a:off x="458789" y="463552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" name="Freeform 1134"/>
          <p:cNvSpPr>
            <a:spLocks/>
          </p:cNvSpPr>
          <p:nvPr/>
        </p:nvSpPr>
        <p:spPr bwMode="auto">
          <a:xfrm>
            <a:off x="703264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Freeform 1141"/>
          <p:cNvSpPr>
            <a:spLocks/>
          </p:cNvSpPr>
          <p:nvPr/>
        </p:nvSpPr>
        <p:spPr bwMode="auto">
          <a:xfrm>
            <a:off x="706439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Freeform 1148"/>
          <p:cNvSpPr>
            <a:spLocks/>
          </p:cNvSpPr>
          <p:nvPr/>
        </p:nvSpPr>
        <p:spPr bwMode="auto">
          <a:xfrm>
            <a:off x="693739" y="460376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4" name="Freeform 1150"/>
          <p:cNvSpPr>
            <a:spLocks/>
          </p:cNvSpPr>
          <p:nvPr/>
        </p:nvSpPr>
        <p:spPr bwMode="auto">
          <a:xfrm>
            <a:off x="684214" y="4476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5" name="Freeform 1152"/>
          <p:cNvSpPr>
            <a:spLocks/>
          </p:cNvSpPr>
          <p:nvPr/>
        </p:nvSpPr>
        <p:spPr bwMode="auto">
          <a:xfrm>
            <a:off x="684214" y="447677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6" name="Freeform 1154"/>
          <p:cNvSpPr>
            <a:spLocks/>
          </p:cNvSpPr>
          <p:nvPr/>
        </p:nvSpPr>
        <p:spPr bwMode="auto">
          <a:xfrm>
            <a:off x="665164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" name="Freeform 1156"/>
          <p:cNvSpPr>
            <a:spLocks/>
          </p:cNvSpPr>
          <p:nvPr/>
        </p:nvSpPr>
        <p:spPr bwMode="auto">
          <a:xfrm>
            <a:off x="665164" y="431801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" name="Freeform 1163"/>
          <p:cNvSpPr>
            <a:spLocks/>
          </p:cNvSpPr>
          <p:nvPr/>
        </p:nvSpPr>
        <p:spPr bwMode="auto">
          <a:xfrm>
            <a:off x="611188" y="415927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9" name="Freeform 1172"/>
          <p:cNvSpPr>
            <a:spLocks/>
          </p:cNvSpPr>
          <p:nvPr/>
        </p:nvSpPr>
        <p:spPr bwMode="auto">
          <a:xfrm>
            <a:off x="582614" y="476252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0" name="Freeform 1177"/>
          <p:cNvSpPr>
            <a:spLocks/>
          </p:cNvSpPr>
          <p:nvPr/>
        </p:nvSpPr>
        <p:spPr bwMode="auto">
          <a:xfrm>
            <a:off x="557214" y="534990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" name="Freeform 1180"/>
          <p:cNvSpPr>
            <a:spLocks/>
          </p:cNvSpPr>
          <p:nvPr/>
        </p:nvSpPr>
        <p:spPr bwMode="auto">
          <a:xfrm>
            <a:off x="560389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" name="Line 1187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3" name="Line 1188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4" name="Freeform 1208"/>
          <p:cNvSpPr>
            <a:spLocks/>
          </p:cNvSpPr>
          <p:nvPr/>
        </p:nvSpPr>
        <p:spPr bwMode="auto">
          <a:xfrm>
            <a:off x="595313" y="55721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5" name="Freeform 1210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" name="Freeform 1214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7" name="Rectangle 1215"/>
          <p:cNvSpPr>
            <a:spLocks noChangeArrowheads="1"/>
          </p:cNvSpPr>
          <p:nvPr/>
        </p:nvSpPr>
        <p:spPr bwMode="auto">
          <a:xfrm>
            <a:off x="595313" y="627065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28" name="Freeform 1217"/>
          <p:cNvSpPr>
            <a:spLocks/>
          </p:cNvSpPr>
          <p:nvPr/>
        </p:nvSpPr>
        <p:spPr bwMode="auto">
          <a:xfrm>
            <a:off x="595313" y="6270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9" name="Freeform 1219"/>
          <p:cNvSpPr>
            <a:spLocks/>
          </p:cNvSpPr>
          <p:nvPr/>
        </p:nvSpPr>
        <p:spPr bwMode="auto">
          <a:xfrm>
            <a:off x="731839" y="54134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" name="Freeform 1221"/>
          <p:cNvSpPr>
            <a:spLocks/>
          </p:cNvSpPr>
          <p:nvPr/>
        </p:nvSpPr>
        <p:spPr bwMode="auto">
          <a:xfrm>
            <a:off x="731839" y="541340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1" name="Freeform 1234"/>
          <p:cNvSpPr>
            <a:spLocks/>
          </p:cNvSpPr>
          <p:nvPr/>
        </p:nvSpPr>
        <p:spPr bwMode="auto">
          <a:xfrm>
            <a:off x="722314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2" name="Line 1237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" name="Line 1238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4" name="Freeform 1240"/>
          <p:cNvSpPr>
            <a:spLocks/>
          </p:cNvSpPr>
          <p:nvPr/>
        </p:nvSpPr>
        <p:spPr bwMode="auto">
          <a:xfrm>
            <a:off x="728663" y="541340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5" name="Freeform 1243"/>
          <p:cNvSpPr>
            <a:spLocks/>
          </p:cNvSpPr>
          <p:nvPr/>
        </p:nvSpPr>
        <p:spPr bwMode="auto">
          <a:xfrm>
            <a:off x="728664" y="53816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6" name="Freeform 1246"/>
          <p:cNvSpPr>
            <a:spLocks/>
          </p:cNvSpPr>
          <p:nvPr/>
        </p:nvSpPr>
        <p:spPr bwMode="auto">
          <a:xfrm>
            <a:off x="725489" y="54769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7" name="Freeform 1250"/>
          <p:cNvSpPr>
            <a:spLocks/>
          </p:cNvSpPr>
          <p:nvPr/>
        </p:nvSpPr>
        <p:spPr bwMode="auto">
          <a:xfrm>
            <a:off x="731839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8" name="Freeform 1252"/>
          <p:cNvSpPr>
            <a:spLocks/>
          </p:cNvSpPr>
          <p:nvPr/>
        </p:nvSpPr>
        <p:spPr bwMode="auto">
          <a:xfrm>
            <a:off x="731839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9" name="Freeform 1255"/>
          <p:cNvSpPr>
            <a:spLocks/>
          </p:cNvSpPr>
          <p:nvPr/>
        </p:nvSpPr>
        <p:spPr bwMode="auto">
          <a:xfrm>
            <a:off x="712789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0" name="Rectangle 1256"/>
          <p:cNvSpPr>
            <a:spLocks noChangeArrowheads="1"/>
          </p:cNvSpPr>
          <p:nvPr/>
        </p:nvSpPr>
        <p:spPr bwMode="auto">
          <a:xfrm>
            <a:off x="722314" y="550865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1" name="Freeform 1258"/>
          <p:cNvSpPr>
            <a:spLocks/>
          </p:cNvSpPr>
          <p:nvPr/>
        </p:nvSpPr>
        <p:spPr bwMode="auto">
          <a:xfrm>
            <a:off x="722314" y="5508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2" name="Freeform 1266"/>
          <p:cNvSpPr>
            <a:spLocks/>
          </p:cNvSpPr>
          <p:nvPr/>
        </p:nvSpPr>
        <p:spPr bwMode="auto">
          <a:xfrm>
            <a:off x="728663" y="53499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3" name="Freeform 1269"/>
          <p:cNvSpPr>
            <a:spLocks/>
          </p:cNvSpPr>
          <p:nvPr/>
        </p:nvSpPr>
        <p:spPr bwMode="auto">
          <a:xfrm>
            <a:off x="728664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4" name="Line 1270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5" name="Line 1271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6" name="Rectangle 1272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7" name="Rectangle 1273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8" name="Line 1274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9" name="Line 1275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0" name="Freeform 1277"/>
          <p:cNvSpPr>
            <a:spLocks/>
          </p:cNvSpPr>
          <p:nvPr/>
        </p:nvSpPr>
        <p:spPr bwMode="auto">
          <a:xfrm>
            <a:off x="728663" y="5238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1" name="Freeform 1287"/>
          <p:cNvSpPr>
            <a:spLocks/>
          </p:cNvSpPr>
          <p:nvPr/>
        </p:nvSpPr>
        <p:spPr bwMode="auto">
          <a:xfrm>
            <a:off x="719139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2" name="Freeform 1290"/>
          <p:cNvSpPr>
            <a:spLocks/>
          </p:cNvSpPr>
          <p:nvPr/>
        </p:nvSpPr>
        <p:spPr bwMode="auto">
          <a:xfrm>
            <a:off x="719139" y="517527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3" name="Rectangle 1335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4" name="Rectangle 1336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5" name="Rectangle 1337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6" name="Rectangle 1340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7" name="Rectangle 1341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8" name="Rectangle 1342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9" name="Rectangle 1343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0" name="Rectangle 1344"/>
          <p:cNvSpPr>
            <a:spLocks noChangeArrowheads="1"/>
          </p:cNvSpPr>
          <p:nvPr/>
        </p:nvSpPr>
        <p:spPr bwMode="auto">
          <a:xfrm>
            <a:off x="465139" y="485777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1" name="Rectangle 67"/>
          <p:cNvSpPr>
            <a:spLocks noChangeArrowheads="1"/>
          </p:cNvSpPr>
          <p:nvPr/>
        </p:nvSpPr>
        <p:spPr bwMode="auto">
          <a:xfrm>
            <a:off x="0" y="2828927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285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5" y="3074090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5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6267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288638"/>
            <a:ext cx="8533067" cy="461819"/>
          </a:xfrm>
        </p:spPr>
        <p:txBody>
          <a:bodyPr/>
          <a:lstStyle>
            <a:lvl1pPr>
              <a:defRPr sz="165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80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3DD4B6FA-B5E9-4019-A8FF-C8F44189BD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0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05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05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5F33E12-94BB-4977-B112-EADA01D20BF3}" type="datetime1">
              <a:rPr lang="en-US" smtClean="0"/>
              <a:t>9/1/17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9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5" y="301628"/>
            <a:ext cx="8462029" cy="756707"/>
          </a:xfrm>
        </p:spPr>
        <p:txBody>
          <a:bodyPr/>
          <a:lstStyle>
            <a:lvl1pPr>
              <a:defRPr sz="165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tabLst>
                <a:tab pos="6301979" algn="r"/>
              </a:tabLst>
              <a:defRPr lang="en-US" sz="1200" smtClean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BA3335D5-1554-4E22-B4F0-F7E8D0A184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18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/>
          <p:cNvSpPr>
            <a:spLocks/>
          </p:cNvSpPr>
          <p:nvPr/>
        </p:nvSpPr>
        <p:spPr bwMode="auto">
          <a:xfrm flipH="1">
            <a:off x="6380163" y="615952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Freeform 1683"/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" name="Line 1086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" name="Line 1087"/>
          <p:cNvSpPr>
            <a:spLocks noChangeShapeType="1"/>
          </p:cNvSpPr>
          <p:nvPr/>
        </p:nvSpPr>
        <p:spPr bwMode="auto">
          <a:xfrm>
            <a:off x="484189" y="6175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" name="Rectangle 1088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9" name="Rectangle 1089"/>
          <p:cNvSpPr>
            <a:spLocks noChangeArrowheads="1"/>
          </p:cNvSpPr>
          <p:nvPr/>
        </p:nvSpPr>
        <p:spPr bwMode="auto">
          <a:xfrm>
            <a:off x="484189" y="617540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10" name="Freeform 1098"/>
          <p:cNvSpPr>
            <a:spLocks/>
          </p:cNvSpPr>
          <p:nvPr/>
        </p:nvSpPr>
        <p:spPr bwMode="auto">
          <a:xfrm>
            <a:off x="487364" y="617540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" name="Freeform 1115"/>
          <p:cNvSpPr>
            <a:spLocks/>
          </p:cNvSpPr>
          <p:nvPr/>
        </p:nvSpPr>
        <p:spPr bwMode="auto">
          <a:xfrm>
            <a:off x="458789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Freeform 1120"/>
          <p:cNvSpPr>
            <a:spLocks/>
          </p:cNvSpPr>
          <p:nvPr/>
        </p:nvSpPr>
        <p:spPr bwMode="auto">
          <a:xfrm>
            <a:off x="458789" y="463552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Freeform 1134"/>
          <p:cNvSpPr>
            <a:spLocks/>
          </p:cNvSpPr>
          <p:nvPr/>
        </p:nvSpPr>
        <p:spPr bwMode="auto">
          <a:xfrm>
            <a:off x="703264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4" name="Freeform 1141"/>
          <p:cNvSpPr>
            <a:spLocks/>
          </p:cNvSpPr>
          <p:nvPr/>
        </p:nvSpPr>
        <p:spPr bwMode="auto">
          <a:xfrm>
            <a:off x="706439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5" name="Freeform 1148"/>
          <p:cNvSpPr>
            <a:spLocks/>
          </p:cNvSpPr>
          <p:nvPr/>
        </p:nvSpPr>
        <p:spPr bwMode="auto">
          <a:xfrm>
            <a:off x="693739" y="460376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6" name="Freeform 1150"/>
          <p:cNvSpPr>
            <a:spLocks/>
          </p:cNvSpPr>
          <p:nvPr/>
        </p:nvSpPr>
        <p:spPr bwMode="auto">
          <a:xfrm>
            <a:off x="684214" y="4476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" name="Freeform 1152"/>
          <p:cNvSpPr>
            <a:spLocks/>
          </p:cNvSpPr>
          <p:nvPr/>
        </p:nvSpPr>
        <p:spPr bwMode="auto">
          <a:xfrm>
            <a:off x="684214" y="447677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" name="Freeform 1154"/>
          <p:cNvSpPr>
            <a:spLocks/>
          </p:cNvSpPr>
          <p:nvPr/>
        </p:nvSpPr>
        <p:spPr bwMode="auto">
          <a:xfrm>
            <a:off x="665164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9" name="Freeform 1156"/>
          <p:cNvSpPr>
            <a:spLocks/>
          </p:cNvSpPr>
          <p:nvPr/>
        </p:nvSpPr>
        <p:spPr bwMode="auto">
          <a:xfrm>
            <a:off x="665164" y="431801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0" name="Freeform 1163"/>
          <p:cNvSpPr>
            <a:spLocks/>
          </p:cNvSpPr>
          <p:nvPr/>
        </p:nvSpPr>
        <p:spPr bwMode="auto">
          <a:xfrm>
            <a:off x="611188" y="415927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" name="Freeform 1172"/>
          <p:cNvSpPr>
            <a:spLocks/>
          </p:cNvSpPr>
          <p:nvPr/>
        </p:nvSpPr>
        <p:spPr bwMode="auto">
          <a:xfrm>
            <a:off x="582614" y="476252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" name="Freeform 1177"/>
          <p:cNvSpPr>
            <a:spLocks/>
          </p:cNvSpPr>
          <p:nvPr/>
        </p:nvSpPr>
        <p:spPr bwMode="auto">
          <a:xfrm>
            <a:off x="557214" y="534990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3" name="Freeform 1180"/>
          <p:cNvSpPr>
            <a:spLocks/>
          </p:cNvSpPr>
          <p:nvPr/>
        </p:nvSpPr>
        <p:spPr bwMode="auto">
          <a:xfrm>
            <a:off x="560389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4" name="Line 1187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5" name="Line 1188"/>
          <p:cNvSpPr>
            <a:spLocks noChangeShapeType="1"/>
          </p:cNvSpPr>
          <p:nvPr/>
        </p:nvSpPr>
        <p:spPr bwMode="auto">
          <a:xfrm>
            <a:off x="569914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" name="Freeform 1208"/>
          <p:cNvSpPr>
            <a:spLocks/>
          </p:cNvSpPr>
          <p:nvPr/>
        </p:nvSpPr>
        <p:spPr bwMode="auto">
          <a:xfrm>
            <a:off x="595313" y="55721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7" name="Freeform 1210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Freeform 1214"/>
          <p:cNvSpPr>
            <a:spLocks/>
          </p:cNvSpPr>
          <p:nvPr/>
        </p:nvSpPr>
        <p:spPr bwMode="auto">
          <a:xfrm>
            <a:off x="595314" y="557215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9" name="Rectangle 1215"/>
          <p:cNvSpPr>
            <a:spLocks noChangeArrowheads="1"/>
          </p:cNvSpPr>
          <p:nvPr/>
        </p:nvSpPr>
        <p:spPr bwMode="auto">
          <a:xfrm>
            <a:off x="595313" y="627065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30" name="Freeform 1217"/>
          <p:cNvSpPr>
            <a:spLocks/>
          </p:cNvSpPr>
          <p:nvPr/>
        </p:nvSpPr>
        <p:spPr bwMode="auto">
          <a:xfrm>
            <a:off x="595313" y="6270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1" name="Freeform 1219"/>
          <p:cNvSpPr>
            <a:spLocks/>
          </p:cNvSpPr>
          <p:nvPr/>
        </p:nvSpPr>
        <p:spPr bwMode="auto">
          <a:xfrm>
            <a:off x="731839" y="54134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2" name="Freeform 1221"/>
          <p:cNvSpPr>
            <a:spLocks/>
          </p:cNvSpPr>
          <p:nvPr/>
        </p:nvSpPr>
        <p:spPr bwMode="auto">
          <a:xfrm>
            <a:off x="731839" y="541340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" name="Freeform 1234"/>
          <p:cNvSpPr>
            <a:spLocks/>
          </p:cNvSpPr>
          <p:nvPr/>
        </p:nvSpPr>
        <p:spPr bwMode="auto">
          <a:xfrm>
            <a:off x="722314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4" name="Line 1237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5" name="Line 1238"/>
          <p:cNvSpPr>
            <a:spLocks noChangeShapeType="1"/>
          </p:cNvSpPr>
          <p:nvPr/>
        </p:nvSpPr>
        <p:spPr bwMode="auto">
          <a:xfrm>
            <a:off x="728663" y="544515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6" name="Freeform 1240"/>
          <p:cNvSpPr>
            <a:spLocks/>
          </p:cNvSpPr>
          <p:nvPr/>
        </p:nvSpPr>
        <p:spPr bwMode="auto">
          <a:xfrm>
            <a:off x="728663" y="541340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7" name="Freeform 1243"/>
          <p:cNvSpPr>
            <a:spLocks/>
          </p:cNvSpPr>
          <p:nvPr/>
        </p:nvSpPr>
        <p:spPr bwMode="auto">
          <a:xfrm>
            <a:off x="728664" y="53816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8" name="Freeform 1246"/>
          <p:cNvSpPr>
            <a:spLocks/>
          </p:cNvSpPr>
          <p:nvPr/>
        </p:nvSpPr>
        <p:spPr bwMode="auto">
          <a:xfrm>
            <a:off x="725489" y="54769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9" name="Freeform 1250"/>
          <p:cNvSpPr>
            <a:spLocks/>
          </p:cNvSpPr>
          <p:nvPr/>
        </p:nvSpPr>
        <p:spPr bwMode="auto">
          <a:xfrm>
            <a:off x="731839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0" name="Freeform 1252"/>
          <p:cNvSpPr>
            <a:spLocks/>
          </p:cNvSpPr>
          <p:nvPr/>
        </p:nvSpPr>
        <p:spPr bwMode="auto">
          <a:xfrm>
            <a:off x="731839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1" name="Freeform 1255"/>
          <p:cNvSpPr>
            <a:spLocks/>
          </p:cNvSpPr>
          <p:nvPr/>
        </p:nvSpPr>
        <p:spPr bwMode="auto">
          <a:xfrm>
            <a:off x="712789" y="550865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2" name="Rectangle 1256"/>
          <p:cNvSpPr>
            <a:spLocks noChangeArrowheads="1"/>
          </p:cNvSpPr>
          <p:nvPr/>
        </p:nvSpPr>
        <p:spPr bwMode="auto">
          <a:xfrm>
            <a:off x="722314" y="550865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3" name="Freeform 1258"/>
          <p:cNvSpPr>
            <a:spLocks/>
          </p:cNvSpPr>
          <p:nvPr/>
        </p:nvSpPr>
        <p:spPr bwMode="auto">
          <a:xfrm>
            <a:off x="722314" y="550865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4" name="Freeform 1266"/>
          <p:cNvSpPr>
            <a:spLocks/>
          </p:cNvSpPr>
          <p:nvPr/>
        </p:nvSpPr>
        <p:spPr bwMode="auto">
          <a:xfrm>
            <a:off x="728663" y="534990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5" name="Freeform 1269"/>
          <p:cNvSpPr>
            <a:spLocks/>
          </p:cNvSpPr>
          <p:nvPr/>
        </p:nvSpPr>
        <p:spPr bwMode="auto">
          <a:xfrm>
            <a:off x="728664" y="530227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6" name="Line 1270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7" name="Line 1271"/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48" name="Rectangle 1272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49" name="Rectangle 1273"/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0" name="Line 1274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1" name="Line 1275"/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2" name="Freeform 1277"/>
          <p:cNvSpPr>
            <a:spLocks/>
          </p:cNvSpPr>
          <p:nvPr/>
        </p:nvSpPr>
        <p:spPr bwMode="auto">
          <a:xfrm>
            <a:off x="728663" y="523877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3" name="Freeform 1287"/>
          <p:cNvSpPr>
            <a:spLocks/>
          </p:cNvSpPr>
          <p:nvPr/>
        </p:nvSpPr>
        <p:spPr bwMode="auto">
          <a:xfrm>
            <a:off x="719139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4" name="Freeform 1290"/>
          <p:cNvSpPr>
            <a:spLocks/>
          </p:cNvSpPr>
          <p:nvPr/>
        </p:nvSpPr>
        <p:spPr bwMode="auto">
          <a:xfrm>
            <a:off x="719139" y="517527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5" name="Rectangle 1335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6" name="Rectangle 1336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7" name="Rectangle 1337"/>
          <p:cNvSpPr>
            <a:spLocks noChangeArrowheads="1"/>
          </p:cNvSpPr>
          <p:nvPr/>
        </p:nvSpPr>
        <p:spPr bwMode="auto">
          <a:xfrm>
            <a:off x="474664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8" name="Rectangle 1340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59" name="Rectangle 1341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0" name="Rectangle 1342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1" name="Rectangle 1343"/>
          <p:cNvSpPr>
            <a:spLocks noChangeArrowheads="1"/>
          </p:cNvSpPr>
          <p:nvPr/>
        </p:nvSpPr>
        <p:spPr bwMode="auto">
          <a:xfrm>
            <a:off x="468314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62" name="Rectangle 1344"/>
          <p:cNvSpPr>
            <a:spLocks noChangeArrowheads="1"/>
          </p:cNvSpPr>
          <p:nvPr/>
        </p:nvSpPr>
        <p:spPr bwMode="auto">
          <a:xfrm>
            <a:off x="465139" y="485777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975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7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2" y="1460502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9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9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418338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B26BDC-35C2-4813-9648-AAF4D57E2A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086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/>
          <p:cNvSpPr>
            <a:spLocks/>
          </p:cNvSpPr>
          <p:nvPr/>
        </p:nvSpPr>
        <p:spPr bwMode="auto">
          <a:xfrm flipH="1">
            <a:off x="6380163" y="615952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" name="Freeform 1683"/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5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5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5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 b="0" cap="none" baseline="0">
                <a:solidFill>
                  <a:schemeClr val="tx1"/>
                </a:solidFill>
              </a:defRPr>
            </a:lvl1pPr>
            <a:lvl2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2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5A733071-8631-4060-B4FB-99A4732A42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5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18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18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1" y="295617"/>
            <a:ext cx="5207000" cy="5592567"/>
          </a:xfrm>
        </p:spPr>
        <p:txBody>
          <a:bodyPr anchor="ctr"/>
          <a:lstStyle>
            <a:lvl1pP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250510E-1ED5-4614-9AC7-5CE4E7D889E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7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288638"/>
            <a:ext cx="8533067" cy="461819"/>
          </a:xfrm>
        </p:spPr>
        <p:txBody>
          <a:bodyPr/>
          <a:lstStyle>
            <a:lvl1pPr>
              <a:defRPr sz="165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1" y="983838"/>
            <a:ext cx="5207000" cy="4904344"/>
          </a:xfrm>
        </p:spPr>
        <p:txBody>
          <a:bodyPr anchor="ctr"/>
          <a:lstStyle>
            <a:lvl1pP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696E9D-67AC-489B-8E38-111A08E0288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9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8"/>
            <a:ext cx="8569158" cy="461819"/>
          </a:xfrm>
        </p:spPr>
        <p:txBody>
          <a:bodyPr/>
          <a:lstStyle>
            <a:lvl1pPr>
              <a:defRPr sz="165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2" y="1443791"/>
            <a:ext cx="5307263" cy="4545263"/>
          </a:xfrm>
        </p:spPr>
        <p:txBody>
          <a:bodyPr/>
          <a:lstStyle>
            <a:lvl1pP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418338"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4" y="1003049"/>
            <a:ext cx="3087853" cy="4972050"/>
          </a:xfrm>
        </p:spPr>
        <p:txBody>
          <a:bodyPr rIns="182880" anchor="ctr"/>
          <a:lstStyle>
            <a:lvl1pPr>
              <a:defRPr sz="1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6" y="976314"/>
            <a:ext cx="5294062" cy="414003"/>
          </a:xfrm>
        </p:spPr>
        <p:txBody>
          <a:bodyPr/>
          <a:lstStyle>
            <a:lvl1pPr algn="ctr">
              <a:defRPr sz="12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6DA7C2-B31D-42AD-8C7E-FA4FFB6B801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1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05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fld id="{4DF317F0-57BB-4667-8501-2D097926F3CE}" type="datetime1">
              <a:rPr lang="en-US" smtClean="0"/>
              <a:t>9/1/17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63B3C-A695-4462-AEFA-DE4FC3E8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5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95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5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9pPr>
    </p:titleStyle>
    <p:bodyStyle>
      <a:lvl1pPr marL="257175" indent="-257175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3572" indent="682229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/>
          <p:cNvSpPr>
            <a:spLocks/>
          </p:cNvSpPr>
          <p:nvPr/>
        </p:nvSpPr>
        <p:spPr bwMode="auto">
          <a:xfrm flipH="1">
            <a:off x="8189914" y="6323015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 sz="1350"/>
          </a:p>
        </p:txBody>
      </p:sp>
      <p:sp>
        <p:nvSpPr>
          <p:cNvPr id="2051" name="Freeform 85"/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 sz="1350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89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40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Paragraph content</a:t>
            </a:r>
          </a:p>
          <a:p>
            <a:pPr lvl="1"/>
            <a:r>
              <a:rPr lang="en-US" dirty="0"/>
              <a:t>Bullets</a:t>
            </a:r>
          </a:p>
          <a:p>
            <a:pPr lvl="5"/>
            <a:r>
              <a:rPr lang="en-US" dirty="0"/>
              <a:t>Bullets</a:t>
            </a:r>
          </a:p>
          <a:p>
            <a:pPr lvl="3"/>
            <a:r>
              <a:rPr lang="en-US" dirty="0"/>
              <a:t>Bullets</a:t>
            </a:r>
          </a:p>
          <a:p>
            <a:pPr lvl="4"/>
            <a:r>
              <a:rPr lang="en-US" dirty="0"/>
              <a:t>Bullets</a:t>
            </a:r>
          </a:p>
        </p:txBody>
      </p:sp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8683626" y="6207126"/>
            <a:ext cx="1847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60363" y="6356352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825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89C7F2B7-DBC4-456E-9840-ED8A5D5F1B8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1364" y="6356352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825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7" name="Picture 1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6311900"/>
            <a:ext cx="1982788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24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 b="1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165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1950" b="1">
          <a:solidFill>
            <a:srgbClr val="014C6D"/>
          </a:solidFill>
          <a:latin typeface="Trebuchet MS" pitchFamily="34" charset="0"/>
        </a:defRPr>
      </a:lvl9pPr>
    </p:titleStyle>
    <p:bodyStyle>
      <a:lvl1pPr marL="257175" indent="-257175" algn="l" rtl="0" eaLnBrk="1" fontAlgn="base" hangingPunct="1">
        <a:lnSpc>
          <a:spcPct val="150000"/>
        </a:lnSpc>
        <a:spcBef>
          <a:spcPts val="135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14313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14313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623888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897731" indent="-2143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377190" indent="-171450" algn="l" rtl="0" eaLnBrk="1" fontAlgn="base" hangingPunct="1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35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1822161"/>
          </a:xfrm>
        </p:spPr>
        <p:txBody>
          <a:bodyPr>
            <a:noAutofit/>
          </a:bodyPr>
          <a:lstStyle/>
          <a:p>
            <a:r>
              <a:rPr lang="en-US" sz="3000" dirty="0"/>
              <a:t>HIGH FREQUENCY LONGITUDINAL SURVEYS OF THINGS: Real Time Energy Monitoring IN Tajikistan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14600" y="2438400"/>
            <a:ext cx="6172200" cy="1600200"/>
          </a:xfrm>
        </p:spPr>
        <p:txBody>
          <a:bodyPr>
            <a:noAutofit/>
          </a:bodyPr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Joao Pedro Azevedo and William H. Seitz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In collaboration with Dana Rysankova, Elisa Portale, and Gouthami Padam (</a:t>
            </a:r>
            <a:r>
              <a:rPr lang="en-US" sz="1400" b="1" dirty="0" err="1">
                <a:solidFill>
                  <a:schemeClr val="tx1"/>
                </a:solidFill>
              </a:rPr>
              <a:t>esmap</a:t>
            </a:r>
            <a:r>
              <a:rPr lang="en-US" sz="1400" b="1" dirty="0">
                <a:solidFill>
                  <a:schemeClr val="tx1"/>
                </a:solidFill>
              </a:rPr>
              <a:t> global team)  and Arthur Kochnakyan and Takhmina Mukhamedova (Tajikistan energy team)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495800" y="4781651"/>
            <a:ext cx="4388443" cy="1930397"/>
          </a:xfrm>
        </p:spPr>
        <p:txBody>
          <a:bodyPr/>
          <a:lstStyle/>
          <a:p>
            <a:r>
              <a:rPr lang="en-US" sz="1600" b="1" dirty="0"/>
              <a:t>Leveraging Open, Big and Geospatial Data Innovations within EEX Operations</a:t>
            </a:r>
          </a:p>
          <a:p>
            <a:r>
              <a:rPr lang="en-US" sz="1600" b="1" dirty="0"/>
              <a:t>March 2017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0" y="5753300"/>
            <a:ext cx="4248400" cy="831942"/>
          </a:xfrm>
        </p:spPr>
      </p:pic>
    </p:spTree>
    <p:extLst>
      <p:ext uri="{BB962C8B-B14F-4D97-AF65-F5344CB8AC3E}">
        <p14:creationId xmlns:p14="http://schemas.microsoft.com/office/powerpoint/2010/main" val="113475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81402"/>
            <a:ext cx="8686800" cy="756707"/>
          </a:xfrm>
        </p:spPr>
        <p:txBody>
          <a:bodyPr/>
          <a:lstStyle/>
          <a:p>
            <a:r>
              <a:rPr lang="en-US" sz="2800" dirty="0" smtClean="0"/>
              <a:t>Why poor predictions when using </a:t>
            </a:r>
            <a:r>
              <a:rPr lang="en-US" sz="2800" dirty="0" err="1" smtClean="0"/>
              <a:t>event_type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2134" y="1973081"/>
            <a:ext cx="4254545" cy="2686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65092" y="1857553"/>
            <a:ext cx="3877949" cy="2866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528" y="1383268"/>
            <a:ext cx="633253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Confusion matrix based on </a:t>
            </a:r>
            <a:r>
              <a:rPr lang="en-US" smtClean="0"/>
              <a:t>best preforming </a:t>
            </a:r>
            <a:r>
              <a:rPr lang="en-US" dirty="0" smtClean="0"/>
              <a:t>model: GBM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05800" y="3384226"/>
            <a:ext cx="1990001" cy="7675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2000" y="5181572"/>
            <a:ext cx="73152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Pback</a:t>
            </a:r>
            <a:r>
              <a:rPr lang="en-US" dirty="0" smtClean="0"/>
              <a:t> seem to be the hardest event to predict as it has lowest accuracy.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5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81402"/>
            <a:ext cx="8686800" cy="756707"/>
          </a:xfrm>
        </p:spPr>
        <p:txBody>
          <a:bodyPr/>
          <a:lstStyle/>
          <a:p>
            <a:r>
              <a:rPr lang="en-US" sz="2800" dirty="0" smtClean="0"/>
              <a:t>More results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210648" y="1467142"/>
            <a:ext cx="717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Predictability dependent on </a:t>
            </a:r>
            <a:r>
              <a:rPr lang="en-US" dirty="0" smtClean="0">
                <a:solidFill>
                  <a:srgbClr val="FF0000"/>
                </a:solidFill>
              </a:rPr>
              <a:t>TIME (SEASONALITY) </a:t>
            </a:r>
            <a:r>
              <a:rPr lang="en-US" dirty="0" smtClean="0"/>
              <a:t>and location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26" y="1981200"/>
            <a:ext cx="6870023" cy="4617698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 bwMode="auto">
          <a:xfrm>
            <a:off x="5029200" y="1828800"/>
            <a:ext cx="304800" cy="304800"/>
          </a:xfrm>
          <a:prstGeom prst="down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5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81402"/>
            <a:ext cx="8686800" cy="756707"/>
          </a:xfrm>
        </p:spPr>
        <p:txBody>
          <a:bodyPr/>
          <a:lstStyle/>
          <a:p>
            <a:r>
              <a:rPr lang="en-US" sz="2800" dirty="0" smtClean="0"/>
              <a:t>More results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361134"/>
            <a:ext cx="717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Predictability dependent on Time (seasonality) and </a:t>
            </a:r>
            <a:r>
              <a:rPr lang="en-US" dirty="0" smtClean="0">
                <a:solidFill>
                  <a:srgbClr val="FF0000"/>
                </a:solidFill>
              </a:rPr>
              <a:t>LOCATION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5" y="2028609"/>
            <a:ext cx="3232864" cy="38711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919" y="2053491"/>
            <a:ext cx="4265744" cy="3123134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4038600" y="5719751"/>
            <a:ext cx="2133600" cy="636601"/>
          </a:xfrm>
          <a:prstGeom prst="wedgeRoundRectCallout">
            <a:avLst>
              <a:gd name="adj1" fmla="val -59873"/>
              <a:gd name="adj2" fmla="val -239972"/>
              <a:gd name="adj3" fmla="val 16667"/>
            </a:avLst>
          </a:prstGeom>
          <a:solidFill>
            <a:srgbClr val="FFFF0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rPr>
              <a:t>All models perform badly for this region</a:t>
            </a: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34664" y="3733800"/>
            <a:ext cx="3257746" cy="1066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81402"/>
            <a:ext cx="8686800" cy="756707"/>
          </a:xfrm>
        </p:spPr>
        <p:txBody>
          <a:bodyPr/>
          <a:lstStyle/>
          <a:p>
            <a:r>
              <a:rPr lang="en-US" sz="2800" dirty="0" smtClean="0"/>
              <a:t>So how do we impute missing data?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07098" y="1672477"/>
            <a:ext cx="54102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Once best performing model is selected, just train on all data and predict missing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2895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OTHER caveats</a:t>
            </a:r>
          </a:p>
          <a:p>
            <a:endParaRPr lang="en-US" u="sng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How often to update model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Whether to have different models for different regions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 bwMode="auto">
          <a:xfrm>
            <a:off x="5257800" y="3772763"/>
            <a:ext cx="914400" cy="685800"/>
          </a:xfrm>
          <a:prstGeom prst="right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3772763"/>
            <a:ext cx="178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 </a:t>
            </a:r>
            <a:r>
              <a:rPr lang="en-US" smtClean="0"/>
              <a:t>in progress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0541" y="2989262"/>
            <a:ext cx="2323599" cy="1031875"/>
          </a:xfrm>
        </p:spPr>
        <p:txBody>
          <a:bodyPr/>
          <a:lstStyle/>
          <a:p>
            <a:r>
              <a:rPr lang="en-US" sz="2800" dirty="0" smtClean="0"/>
              <a:t>SMS data preprocessing workflow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76200"/>
            <a:ext cx="528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62029" cy="756707"/>
          </a:xfrm>
        </p:spPr>
        <p:txBody>
          <a:bodyPr/>
          <a:lstStyle/>
          <a:p>
            <a:r>
              <a:rPr lang="en-US" sz="2800" dirty="0" smtClean="0"/>
              <a:t>Data preprocessing </a:t>
            </a:r>
            <a:r>
              <a:rPr lang="en-US" sz="2800" dirty="0"/>
              <a:t>o</a:t>
            </a:r>
            <a:r>
              <a:rPr lang="en-US" sz="2800" dirty="0" smtClean="0"/>
              <a:t>bjectives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1066800" y="1905000"/>
            <a:ext cx="640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Sanitize time related variables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Infer power status (1: power on, 0: power failure) from events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Regularize data in order to have power status for every time unit (e.g., hour)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time instants with missing power status (missing data)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Train a machine learning model to impute missing data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Impute missing data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77863" y="4724400"/>
            <a:ext cx="6561137" cy="1150918"/>
          </a:xfrm>
          <a:prstGeom prst="rect">
            <a:avLst/>
          </a:prstGeom>
          <a:solidFill>
            <a:srgbClr val="FFFF0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9113" y="281402"/>
            <a:ext cx="8462029" cy="756707"/>
          </a:xfrm>
        </p:spPr>
        <p:txBody>
          <a:bodyPr/>
          <a:lstStyle/>
          <a:p>
            <a:r>
              <a:rPr lang="en-US" sz="2800" dirty="0" smtClean="0"/>
              <a:t>Missing data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" y="2111021"/>
            <a:ext cx="9144000" cy="177517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3886200" y="2128127"/>
            <a:ext cx="914400" cy="15769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39481" y="1363462"/>
            <a:ext cx="258769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Rectangular dataset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 bwMode="auto">
          <a:xfrm>
            <a:off x="3657600" y="1732794"/>
            <a:ext cx="351453" cy="324606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" y="4518859"/>
            <a:ext cx="3675649" cy="1577141"/>
          </a:xfrm>
          <a:prstGeom prst="rect">
            <a:avLst/>
          </a:prstGeom>
        </p:spPr>
      </p:pic>
      <p:sp>
        <p:nvSpPr>
          <p:cNvPr id="23" name="Right Arrow 22"/>
          <p:cNvSpPr>
            <a:spLocks noChangeAspect="1"/>
          </p:cNvSpPr>
          <p:nvPr/>
        </p:nvSpPr>
        <p:spPr bwMode="auto">
          <a:xfrm>
            <a:off x="152399" y="5294988"/>
            <a:ext cx="3532579" cy="457201"/>
          </a:xfrm>
          <a:prstGeom prst="rightArrow">
            <a:avLst/>
          </a:prstGeom>
          <a:solidFill>
            <a:srgbClr val="00B050">
              <a:alpha val="6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28354" y="5307429"/>
            <a:ext cx="4553646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Time slots (hrs.) with no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9113" y="281402"/>
            <a:ext cx="6872287" cy="756707"/>
          </a:xfrm>
        </p:spPr>
        <p:txBody>
          <a:bodyPr/>
          <a:lstStyle/>
          <a:p>
            <a:r>
              <a:rPr lang="en-US" sz="2800" dirty="0" smtClean="0"/>
              <a:t>How good can we predict ‘</a:t>
            </a:r>
            <a:r>
              <a:rPr lang="en-US" sz="2800" dirty="0" err="1" smtClean="0"/>
              <a:t>power_state</a:t>
            </a:r>
            <a:r>
              <a:rPr lang="en-US" sz="2800" dirty="0" smtClean="0"/>
              <a:t>’ ?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50405" y="1796754"/>
            <a:ext cx="3626524" cy="25853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Test the following 5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Tree based models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Random forest (RF)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Extreme random trees(ETC)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Gradient boosted trees(GBM)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Logistic regression (LR)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K-nearest neighbor  (KNN)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2600" y="2471652"/>
            <a:ext cx="233653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B</a:t>
            </a:r>
            <a:r>
              <a:rPr lang="en-US" b="1" u="sng" dirty="0" smtClean="0"/>
              <a:t>aseline models: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Random 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Majority classifier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3980" y="4734943"/>
            <a:ext cx="37338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Using the following metrics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Accuracy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Precision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 bwMode="auto">
          <a:xfrm>
            <a:off x="3879376" y="2895600"/>
            <a:ext cx="1663008" cy="582017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64964" y="262353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9113" y="281402"/>
            <a:ext cx="6872287" cy="756707"/>
          </a:xfrm>
        </p:spPr>
        <p:txBody>
          <a:bodyPr/>
          <a:lstStyle/>
          <a:p>
            <a:r>
              <a:rPr lang="en-US" sz="2800" dirty="0" smtClean="0"/>
              <a:t>Experiment results-Model accuracy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0" y="1503838"/>
            <a:ext cx="5636956" cy="4684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211" y="3107226"/>
            <a:ext cx="3019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Using median as a single measure:</a:t>
            </a:r>
          </a:p>
          <a:p>
            <a:r>
              <a:rPr lang="en-US" dirty="0" smtClean="0"/>
              <a:t>GBM and ETC </a:t>
            </a:r>
            <a:r>
              <a:rPr lang="en-US" dirty="0" err="1" smtClean="0"/>
              <a:t>perfomance</a:t>
            </a:r>
            <a:r>
              <a:rPr lang="en-US" dirty="0" smtClean="0"/>
              <a:t> better than both of the baseline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9113" y="281402"/>
            <a:ext cx="6872287" cy="756707"/>
          </a:xfrm>
        </p:spPr>
        <p:txBody>
          <a:bodyPr/>
          <a:lstStyle/>
          <a:p>
            <a:r>
              <a:rPr lang="en-US" sz="2800" dirty="0" smtClean="0"/>
              <a:t>Experiment results-Precision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2912706"/>
            <a:ext cx="2478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Using median as a single measure:</a:t>
            </a:r>
          </a:p>
          <a:p>
            <a:r>
              <a:rPr lang="en-US" dirty="0" smtClean="0"/>
              <a:t>GBM, RF and ETC performance better than both of the baseline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82260" y="1363071"/>
            <a:ext cx="6300849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BDC-35C2-4813-9648-AAF4D57E2A56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63242"/>
            <a:ext cx="7848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Alternatively, we could model </a:t>
            </a:r>
            <a:r>
              <a:rPr lang="en-US" sz="2400" dirty="0" err="1" smtClean="0"/>
              <a:t>event_type</a:t>
            </a:r>
            <a:r>
              <a:rPr lang="en-US" sz="2400" dirty="0" smtClean="0"/>
              <a:t> (exact message coming from monitoring device)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7" y="1789236"/>
            <a:ext cx="8312727" cy="19457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419600" y="1691951"/>
            <a:ext cx="838200" cy="20441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4533900" y="1042882"/>
            <a:ext cx="609600" cy="609600"/>
          </a:xfrm>
          <a:prstGeom prst="down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16" y="3962400"/>
            <a:ext cx="5135168" cy="2723722"/>
          </a:xfrm>
          <a:prstGeom prst="rect">
            <a:avLst/>
          </a:prstGeom>
        </p:spPr>
      </p:pic>
      <p:sp>
        <p:nvSpPr>
          <p:cNvPr id="10" name="Right Arrow 9"/>
          <p:cNvSpPr>
            <a:spLocks noChangeAspect="1"/>
          </p:cNvSpPr>
          <p:nvPr/>
        </p:nvSpPr>
        <p:spPr bwMode="auto">
          <a:xfrm>
            <a:off x="628242" y="5095660"/>
            <a:ext cx="4934358" cy="457201"/>
          </a:xfrm>
          <a:prstGeom prst="rightArrow">
            <a:avLst/>
          </a:prstGeom>
          <a:solidFill>
            <a:srgbClr val="00B050">
              <a:alpha val="6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6955" y="5156683"/>
            <a:ext cx="3255818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Time slots (hrs.) with no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81402"/>
            <a:ext cx="8686800" cy="756707"/>
          </a:xfrm>
        </p:spPr>
        <p:txBody>
          <a:bodyPr/>
          <a:lstStyle/>
          <a:p>
            <a:r>
              <a:rPr lang="en-US" sz="2800" dirty="0" smtClean="0"/>
              <a:t>Which is easier to predict: </a:t>
            </a:r>
            <a:r>
              <a:rPr lang="en-US" sz="2800" dirty="0" err="1" smtClean="0"/>
              <a:t>event_type</a:t>
            </a:r>
            <a:r>
              <a:rPr lang="en-US" sz="2800" dirty="0" smtClean="0"/>
              <a:t> or </a:t>
            </a:r>
            <a:r>
              <a:rPr lang="en-US" sz="2800" dirty="0" err="1" smtClean="0"/>
              <a:t>power_state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/>
          </a:bodyPr>
          <a:lstStyle/>
          <a:p>
            <a:fld id="{22B26BDC-35C2-4813-9648-AAF4D57E2A56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433" y="2552099"/>
            <a:ext cx="687003" cy="6870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74745" y="3384226"/>
            <a:ext cx="31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(t1, event_1)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89969" y="3210316"/>
            <a:ext cx="241288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t1-t&lt; threshold 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28592" y="1681529"/>
            <a:ext cx="3789486" cy="35192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752600"/>
            <a:ext cx="4235128" cy="3519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863" y="1340189"/>
            <a:ext cx="259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Accuracy-</a:t>
            </a:r>
            <a:r>
              <a:rPr lang="en-US" dirty="0" err="1" smtClean="0"/>
              <a:t>power_state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97040" y="1312197"/>
            <a:ext cx="259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Accuracy-</a:t>
            </a:r>
            <a:r>
              <a:rPr lang="en-US" dirty="0" err="1" smtClean="0"/>
              <a:t>event_type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5524663"/>
            <a:ext cx="882520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Better accuracy (</a:t>
            </a:r>
            <a:r>
              <a:rPr lang="en-US" sz="2400" dirty="0" err="1" smtClean="0"/>
              <a:t>w.r.t</a:t>
            </a:r>
            <a:r>
              <a:rPr lang="en-US" sz="2400" dirty="0" smtClean="0"/>
              <a:t>. baseline values) when using </a:t>
            </a:r>
            <a:r>
              <a:rPr lang="en-US" sz="2400" dirty="0" err="1" smtClean="0"/>
              <a:t>power_state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49200" y="2744646"/>
            <a:ext cx="1990001" cy="7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POVEQ-PPT-Template</Template>
  <TotalTime>18332</TotalTime>
  <Words>471</Words>
  <Application>Microsoft Macintosh PowerPoint</Application>
  <PresentationFormat>On-screen Show (4:3)</PresentationFormat>
  <Paragraphs>100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Andes ExtraLight</vt:lpstr>
      <vt:lpstr>Arial Bold</vt:lpstr>
      <vt:lpstr>Calibri</vt:lpstr>
      <vt:lpstr>MS PGothic</vt:lpstr>
      <vt:lpstr>ＭＳ Ｐゴシック</vt:lpstr>
      <vt:lpstr>Times New Roman</vt:lpstr>
      <vt:lpstr>Trebuchet MS</vt:lpstr>
      <vt:lpstr>Wingdings</vt:lpstr>
      <vt:lpstr>Arial</vt:lpstr>
      <vt:lpstr>WBG-Any_Logo</vt:lpstr>
      <vt:lpstr>Full Page Interior</vt:lpstr>
      <vt:lpstr>HIGH FREQUENCY LONGITUDINAL SURVEYS OF THINGS: Real Time Energy Monitoring IN Tajikistan</vt:lpstr>
      <vt:lpstr>SMS data preprocessing workflow</vt:lpstr>
      <vt:lpstr>Data preprocessing objectives</vt:lpstr>
      <vt:lpstr>Missing data</vt:lpstr>
      <vt:lpstr>How good can we predict ‘power_state’ ?</vt:lpstr>
      <vt:lpstr>Experiment results-Model accuracy</vt:lpstr>
      <vt:lpstr>Experiment results-Precision</vt:lpstr>
      <vt:lpstr>PowerPoint Presentation</vt:lpstr>
      <vt:lpstr>Which is easier to predict: event_type or power_state?</vt:lpstr>
      <vt:lpstr>Why poor predictions when using event_type?</vt:lpstr>
      <vt:lpstr>More results</vt:lpstr>
      <vt:lpstr>More results</vt:lpstr>
      <vt:lpstr>So how do we impute missing data?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Georgia</dc:title>
  <dc:creator>Cesar A. Cancho</dc:creator>
  <cp:lastModifiedBy>Microsoft Office User</cp:lastModifiedBy>
  <cp:revision>798</cp:revision>
  <cp:lastPrinted>2017-02-23T18:59:47Z</cp:lastPrinted>
  <dcterms:created xsi:type="dcterms:W3CDTF">2016-05-12T17:18:02Z</dcterms:created>
  <dcterms:modified xsi:type="dcterms:W3CDTF">2017-09-02T04:46:12Z</dcterms:modified>
</cp:coreProperties>
</file>